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1" r:id="rId2"/>
    <p:sldId id="279" r:id="rId3"/>
    <p:sldId id="280" r:id="rId4"/>
    <p:sldId id="285" r:id="rId5"/>
    <p:sldId id="299" r:id="rId6"/>
    <p:sldId id="300" r:id="rId7"/>
    <p:sldId id="304" r:id="rId8"/>
    <p:sldId id="295" r:id="rId9"/>
    <p:sldId id="311" r:id="rId10"/>
    <p:sldId id="298" r:id="rId11"/>
    <p:sldId id="312" r:id="rId12"/>
    <p:sldId id="293" r:id="rId13"/>
    <p:sldId id="302" r:id="rId14"/>
    <p:sldId id="303" r:id="rId15"/>
    <p:sldId id="313" r:id="rId16"/>
    <p:sldId id="305" r:id="rId17"/>
    <p:sldId id="306" r:id="rId18"/>
    <p:sldId id="307" r:id="rId19"/>
    <p:sldId id="308" r:id="rId20"/>
    <p:sldId id="310" r:id="rId21"/>
    <p:sldId id="309" r:id="rId22"/>
    <p:sldId id="273" r:id="rId23"/>
    <p:sldId id="274" r:id="rId24"/>
    <p:sldId id="272" r:id="rId25"/>
    <p:sldId id="276" r:id="rId26"/>
    <p:sldId id="275" r:id="rId27"/>
    <p:sldId id="291" r:id="rId28"/>
    <p:sldId id="277" r:id="rId29"/>
    <p:sldId id="278" r:id="rId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9900"/>
    <a:srgbClr val="6699FF"/>
    <a:srgbClr val="99CC00"/>
    <a:srgbClr val="CCFFCC"/>
    <a:srgbClr val="6600CC"/>
    <a:srgbClr val="FCEFBA"/>
    <a:srgbClr val="FFE4C9"/>
    <a:srgbClr val="000000"/>
    <a:srgbClr val="FFFF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80" d="100"/>
          <a:sy n="80" d="100"/>
        </p:scale>
        <p:origin x="-1584" y="-13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DC682F70-319B-41C3-AB81-5DDDD2A3C2E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DFDE51-401E-4FE9-AC0E-4093546B9925}"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DE8FD1-7521-4F55-9EA8-EA3BDB702D7F}"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3A3E0FCF-1506-47CD-B3E9-66B48ECF40DB}"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ED27F750-D3BC-4C62-B1CD-F3A8D7975CC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2237F76A-7E1D-4B25-BDAD-07688DEF29C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B3469DE-43A4-4316-8897-7A0F04A2861E}"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3C99-8128-4E81-B4C2-9237C71DE4AA}"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AF579F-B5D1-498D-8FE5-E270ECDCC171}"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973EF-2E56-45A7-B69A-F8F2423E37CE}"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E55AB83-E99D-421C-AB15-1CDBB2419291}"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D002F10-957A-4CCA-B031-DB18AEB0325D}"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gif"/><Relationship Id="rId1" Type="http://schemas.openxmlformats.org/officeDocument/2006/relationships/slideLayout" Target="../slideLayouts/slideLayout2.xml"/><Relationship Id="rId4" Type="http://schemas.openxmlformats.org/officeDocument/2006/relationships/image" Target="../media/image17.gif"/></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48768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C:\Users\user\Desktop\Bitmap in Cover 7,8,9.cdr.jpg"/>
          <p:cNvPicPr>
            <a:picLocks noChangeAspect="1" noChangeArrowheads="1"/>
          </p:cNvPicPr>
          <p:nvPr/>
        </p:nvPicPr>
        <p:blipFill>
          <a:blip r:embed="rId2" cstate="print"/>
          <a:srcRect t="10000"/>
          <a:stretch>
            <a:fillRect/>
          </a:stretch>
        </p:blipFill>
        <p:spPr bwMode="auto">
          <a:xfrm>
            <a:off x="1447800" y="0"/>
            <a:ext cx="6238283" cy="6172200"/>
          </a:xfrm>
          <a:prstGeom prst="rect">
            <a:avLst/>
          </a:prstGeom>
          <a:noFill/>
          <a:ln w="38100">
            <a:noFill/>
          </a:ln>
        </p:spPr>
      </p:pic>
      <p:sp>
        <p:nvSpPr>
          <p:cNvPr id="6" name="Rectangle 5"/>
          <p:cNvSpPr/>
          <p:nvPr/>
        </p:nvSpPr>
        <p:spPr>
          <a:xfrm>
            <a:off x="0" y="4648200"/>
            <a:ext cx="9144000" cy="22098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bg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600199" y="22860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- 8</a:t>
            </a:r>
          </a:p>
        </p:txBody>
      </p:sp>
      <p:sp>
        <p:nvSpPr>
          <p:cNvPr id="8" name="Title 1"/>
          <p:cNvSpPr txBox="1">
            <a:spLocks/>
          </p:cNvSpPr>
          <p:nvPr/>
        </p:nvSpPr>
        <p:spPr>
          <a:xfrm>
            <a:off x="838200" y="4800600"/>
            <a:ext cx="73914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CHURCH</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5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THE PEOPLE OF GOD</a:t>
            </a:r>
            <a:endParaRPr kumimoji="0" lang="en-US" sz="45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8</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228600" y="1447800"/>
            <a:ext cx="8686800" cy="2585323"/>
          </a:xfrm>
          <a:prstGeom prst="rect">
            <a:avLst/>
          </a:prstGeom>
          <a:noFill/>
        </p:spPr>
        <p:txBody>
          <a:bodyPr wrap="square" rtlCol="0">
            <a:spAutoFit/>
          </a:bodyPr>
          <a:lstStyle/>
          <a:p>
            <a:pPr algn="just"/>
            <a:r>
              <a:rPr lang="en-US" sz="2700" dirty="0">
                <a:latin typeface="Arial Narrow" pitchFamily="34" charset="0"/>
                <a:cs typeface="Times New Roman" pitchFamily="18" charset="0"/>
              </a:rPr>
              <a:t>	The Church is clear in her teaching about life after death. It contains her views on individual judgment and final judgment. </a:t>
            </a:r>
            <a:r>
              <a:rPr lang="en-US" sz="2700" dirty="0">
                <a:solidFill>
                  <a:srgbClr val="00B0F0"/>
                </a:solidFill>
                <a:latin typeface="Arial Narrow" pitchFamily="34" charset="0"/>
                <a:cs typeface="Times New Roman" pitchFamily="18" charset="0"/>
              </a:rPr>
              <a:t>The separation of the soul from the body is death. The body gets decayed in the soil but the soul, at the very moment of death, appears before God, to be judged individually, according to each one's life and conduct. We call this the individual judgment.</a:t>
            </a:r>
          </a:p>
        </p:txBody>
      </p:sp>
      <p:sp>
        <p:nvSpPr>
          <p:cNvPr id="7" name="TextBox 6"/>
          <p:cNvSpPr txBox="1"/>
          <p:nvPr/>
        </p:nvSpPr>
        <p:spPr>
          <a:xfrm>
            <a:off x="0" y="339804"/>
            <a:ext cx="9144000" cy="1107996"/>
          </a:xfrm>
          <a:prstGeom prst="rect">
            <a:avLst/>
          </a:prstGeom>
          <a:noFill/>
        </p:spPr>
        <p:txBody>
          <a:bodyPr wrap="square" rtlCol="0">
            <a:spAutoFit/>
          </a:bodyPr>
          <a:lstStyle/>
          <a:p>
            <a:pPr algn="ctr"/>
            <a:r>
              <a:rPr lang="en-US" sz="3300" b="1" dirty="0">
                <a:solidFill>
                  <a:srgbClr val="FF0000"/>
                </a:solidFill>
                <a:latin typeface="Cooper Std Black" pitchFamily="18" charset="0"/>
                <a:cs typeface="Times New Roman" pitchFamily="18" charset="0"/>
              </a:rPr>
              <a:t>INDIVIDUAL JUDGMENT AND FINAL JUDGMENT</a:t>
            </a:r>
            <a:endParaRPr lang="en-US" sz="3300" b="1" dirty="0">
              <a:latin typeface="Cooper Std Black" pitchFamily="18" charset="0"/>
              <a:cs typeface="Times New Roman" pitchFamily="18" charset="0"/>
            </a:endParaRPr>
          </a:p>
        </p:txBody>
      </p:sp>
      <p:pic>
        <p:nvPicPr>
          <p:cNvPr id="4098" name="Picture 2" descr="I:\CLASS 8\LESSON 10\IMAGE\5.jpg"/>
          <p:cNvPicPr>
            <a:picLocks noChangeAspect="1" noChangeArrowheads="1"/>
          </p:cNvPicPr>
          <p:nvPr/>
        </p:nvPicPr>
        <p:blipFill>
          <a:blip r:embed="rId2" cstate="print"/>
          <a:srcRect/>
          <a:stretch>
            <a:fillRect/>
          </a:stretch>
        </p:blipFill>
        <p:spPr bwMode="auto">
          <a:xfrm>
            <a:off x="1656644" y="4191001"/>
            <a:ext cx="5810956" cy="2667000"/>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I:\CLASS 8\LESSON 10\IMAGE\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533400" y="685800"/>
            <a:ext cx="8001000" cy="4662815"/>
          </a:xfrm>
          <a:prstGeom prst="rect">
            <a:avLst/>
          </a:prstGeom>
          <a:noFill/>
        </p:spPr>
        <p:txBody>
          <a:bodyPr wrap="square" rtlCol="0">
            <a:spAutoFit/>
          </a:bodyPr>
          <a:lstStyle/>
          <a:p>
            <a:pPr algn="just"/>
            <a:r>
              <a:rPr lang="en-US" sz="2700" dirty="0">
                <a:latin typeface="Arial Narrow" pitchFamily="34" charset="0"/>
                <a:cs typeface="Times New Roman" pitchFamily="18" charset="0"/>
              </a:rPr>
              <a:t>	</a:t>
            </a:r>
            <a:r>
              <a:rPr lang="en-US" sz="2700" dirty="0">
                <a:solidFill>
                  <a:srgbClr val="FF00FF"/>
                </a:solidFill>
                <a:latin typeface="Arial Narrow" pitchFamily="34" charset="0"/>
                <a:cs typeface="Times New Roman" pitchFamily="18" charset="0"/>
              </a:rPr>
              <a:t>The final judgment is the one in which the just and the unjust are going to be separated finally and eternally. </a:t>
            </a:r>
            <a:r>
              <a:rPr lang="en-US" sz="2700" dirty="0">
                <a:latin typeface="Arial Narrow" pitchFamily="34" charset="0"/>
                <a:cs typeface="Times New Roman" pitchFamily="18" charset="0"/>
              </a:rPr>
              <a:t>St. Mathew the Evangelist gives us a complete and vivid depiction of the final judgment. </a:t>
            </a:r>
            <a:r>
              <a:rPr lang="en-US" sz="2700" dirty="0">
                <a:solidFill>
                  <a:srgbClr val="00B0F0"/>
                </a:solidFill>
                <a:latin typeface="Arial Narrow" pitchFamily="34" charset="0"/>
                <a:cs typeface="Times New Roman" pitchFamily="18" charset="0"/>
              </a:rPr>
              <a:t>“Before Him will be gathered all the nations and he will separates them one from another as a shepherd separates the sheep from the goats…. Then the king will say to those at his right hand, come, a blessed of my father, inherits the kingdom prepared for you from the foundation of the world… Then He will say to those at His life hand, depart from me, you cursed, into the eternal fire prepared for the devil and his angels…</a:t>
            </a:r>
            <a:r>
              <a:rPr lang="en-US" sz="2700" dirty="0">
                <a:latin typeface="Arial Narrow" pitchFamily="34" charset="0"/>
                <a:cs typeface="Times New Roman" pitchFamily="18" charset="0"/>
              </a:rPr>
              <a:t> (Mt. 25:31-46).</a:t>
            </a: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228600" y="3247579"/>
            <a:ext cx="8686800" cy="3000821"/>
          </a:xfrm>
          <a:prstGeom prst="rect">
            <a:avLst/>
          </a:prstGeom>
          <a:noFill/>
        </p:spPr>
        <p:txBody>
          <a:bodyPr wrap="square" rtlCol="0">
            <a:spAutoFit/>
          </a:bodyPr>
          <a:lstStyle/>
          <a:p>
            <a:pPr algn="just"/>
            <a:r>
              <a:rPr lang="en-US" sz="2700" dirty="0">
                <a:latin typeface="Arial Narrow" pitchFamily="34" charset="0"/>
                <a:cs typeface="Times New Roman" pitchFamily="18" charset="0"/>
              </a:rPr>
              <a:t>	Conversion is impossible after death. If anyone speaks about preaching the Good News to those who are dead, it is a wrong and superstitious teaching. It is wrong to believe that the souls of the dead wander about restlessly or enter into the body of the living hurting them and persecuting them. With death every individual passes into a state of salvation (heaven) or punishment (hell) or purification (purgatory).</a:t>
            </a:r>
          </a:p>
        </p:txBody>
      </p:sp>
      <p:sp>
        <p:nvSpPr>
          <p:cNvPr id="7" name="TextBox 6"/>
          <p:cNvSpPr txBox="1"/>
          <p:nvPr/>
        </p:nvSpPr>
        <p:spPr>
          <a:xfrm>
            <a:off x="457200" y="685800"/>
            <a:ext cx="8229600" cy="2123658"/>
          </a:xfrm>
          <a:prstGeom prst="rect">
            <a:avLst/>
          </a:prstGeom>
          <a:noFill/>
        </p:spPr>
        <p:txBody>
          <a:bodyPr wrap="square" rtlCol="0">
            <a:spAutoFit/>
          </a:bodyPr>
          <a:lstStyle/>
          <a:p>
            <a:pPr algn="ctr"/>
            <a:r>
              <a:rPr lang="en-US" sz="3300" b="1" dirty="0">
                <a:solidFill>
                  <a:srgbClr val="FF0000"/>
                </a:solidFill>
                <a:latin typeface="Cooper Std Black" pitchFamily="18" charset="0"/>
                <a:cs typeface="Times New Roman" pitchFamily="18" charset="0"/>
              </a:rPr>
              <a:t>THE FINAL JUDGMENT IS THE ACT BY WHICH GOD GLORIFIES THE JUST AND PUNISHES THE UNJUST</a:t>
            </a:r>
            <a:endParaRPr lang="en-US" sz="3300" b="1" dirty="0">
              <a:latin typeface="Cooper Std Black" pitchFamily="18" charset="0"/>
              <a:cs typeface="Times New Roman" pitchFamily="18" charset="0"/>
            </a:endParaRP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52400" y="3276600"/>
            <a:ext cx="8763000" cy="3416320"/>
          </a:xfrm>
          <a:prstGeom prst="rect">
            <a:avLst/>
          </a:prstGeom>
          <a:noFill/>
        </p:spPr>
        <p:txBody>
          <a:bodyPr wrap="square" rtlCol="0">
            <a:spAutoFit/>
          </a:bodyPr>
          <a:lstStyle/>
          <a:p>
            <a:pPr algn="just"/>
            <a:r>
              <a:rPr lang="en-US" sz="2700" dirty="0">
                <a:latin typeface="Arial Narrow" pitchFamily="34" charset="0"/>
                <a:cs typeface="Times New Roman" pitchFamily="18" charset="0"/>
              </a:rPr>
              <a:t>	</a:t>
            </a:r>
            <a:r>
              <a:rPr lang="en-US" sz="2700" dirty="0">
                <a:solidFill>
                  <a:srgbClr val="FF00FF"/>
                </a:solidFill>
                <a:latin typeface="Arial Narrow" pitchFamily="34" charset="0"/>
                <a:cs typeface="Times New Roman" pitchFamily="18" charset="0"/>
              </a:rPr>
              <a:t>It is the fundamental faith of every Christian that Jesus Christ, seated at the right hand of God the Father ,will come to judge the living and the dead.</a:t>
            </a:r>
          </a:p>
          <a:p>
            <a:pPr algn="just"/>
            <a:r>
              <a:rPr lang="en-US" sz="2700" dirty="0">
                <a:latin typeface="Arial Narrow" pitchFamily="34" charset="0"/>
                <a:cs typeface="Times New Roman" pitchFamily="18" charset="0"/>
              </a:rPr>
              <a:t>	The Holy Scriptures teaches us about the glorious second coming of Jesus and the sole subsequent final judgment. Questioned by the high priest, Jesus told him that he would see the Son of Man seated at the right hand of the power and coming on the clouds of heaven (Mt. 26:64). </a:t>
            </a:r>
            <a:endParaRPr lang="en-US" sz="2700" dirty="0">
              <a:solidFill>
                <a:srgbClr val="00B0F0"/>
              </a:solidFill>
              <a:latin typeface="Arial Narrow" pitchFamily="34" charset="0"/>
              <a:cs typeface="Times New Roman" pitchFamily="18" charset="0"/>
            </a:endParaRPr>
          </a:p>
        </p:txBody>
      </p:sp>
      <p:sp>
        <p:nvSpPr>
          <p:cNvPr id="7" name="TextBox 6"/>
          <p:cNvSpPr txBox="1"/>
          <p:nvPr/>
        </p:nvSpPr>
        <p:spPr>
          <a:xfrm>
            <a:off x="457200" y="187404"/>
            <a:ext cx="8229600" cy="1107996"/>
          </a:xfrm>
          <a:prstGeom prst="rect">
            <a:avLst/>
          </a:prstGeom>
          <a:noFill/>
        </p:spPr>
        <p:txBody>
          <a:bodyPr wrap="square" rtlCol="0">
            <a:spAutoFit/>
          </a:bodyPr>
          <a:lstStyle/>
          <a:p>
            <a:pPr algn="ctr"/>
            <a:r>
              <a:rPr lang="en-US" sz="3300" b="1" dirty="0">
                <a:solidFill>
                  <a:srgbClr val="FF0000"/>
                </a:solidFill>
                <a:latin typeface="Cooper Std Black" pitchFamily="18" charset="0"/>
                <a:cs typeface="Times New Roman" pitchFamily="18" charset="0"/>
              </a:rPr>
              <a:t>THE FINAL JUDGMENT AND GLORIFICATION</a:t>
            </a:r>
            <a:endParaRPr lang="en-US" sz="3300" b="1" dirty="0">
              <a:latin typeface="Cooper Std Black" pitchFamily="18" charset="0"/>
              <a:cs typeface="Times New Roman" pitchFamily="18" charset="0"/>
            </a:endParaRPr>
          </a:p>
        </p:txBody>
      </p:sp>
      <p:pic>
        <p:nvPicPr>
          <p:cNvPr id="6" name="Picture 2" descr="I:\CLASS 8\LESSON 10\IMAGE\5 copy.png"/>
          <p:cNvPicPr>
            <a:picLocks noChangeAspect="1" noChangeArrowheads="1"/>
          </p:cNvPicPr>
          <p:nvPr/>
        </p:nvPicPr>
        <p:blipFill>
          <a:blip r:embed="rId2" cstate="print"/>
          <a:srcRect/>
          <a:stretch>
            <a:fillRect/>
          </a:stretch>
        </p:blipFill>
        <p:spPr bwMode="auto">
          <a:xfrm>
            <a:off x="3276600" y="1295400"/>
            <a:ext cx="2590800" cy="1943100"/>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I:\CLASS 8\LESSON 10\IMAGE\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2400" y="1676400"/>
            <a:ext cx="8839200" cy="3323987"/>
          </a:xfrm>
          <a:prstGeom prst="rect">
            <a:avLst/>
          </a:prstGeom>
          <a:noFill/>
        </p:spPr>
        <p:txBody>
          <a:bodyPr wrap="square" rtlCol="0">
            <a:spAutoFit/>
          </a:bodyPr>
          <a:lstStyle/>
          <a:p>
            <a:pPr algn="just"/>
            <a:r>
              <a:rPr lang="en-US" sz="3000" dirty="0">
                <a:latin typeface="Arial Narrow" pitchFamily="34" charset="0"/>
                <a:cs typeface="Times New Roman" pitchFamily="18" charset="0"/>
              </a:rPr>
              <a:t>	On the question of the rising of the dead, St. Paul tells us: “For the Lord Himself will descend from heaven with a cry of command, with the angel's call, and with the sound of the trumpet of God and the dead in Christ will rise first…” (1 </a:t>
            </a:r>
            <a:r>
              <a:rPr lang="en-US" sz="3000" dirty="0" err="1">
                <a:latin typeface="Arial Narrow" pitchFamily="34" charset="0"/>
                <a:cs typeface="Times New Roman" pitchFamily="18" charset="0"/>
              </a:rPr>
              <a:t>Thes</a:t>
            </a:r>
            <a:r>
              <a:rPr lang="en-US" sz="3000" dirty="0">
                <a:latin typeface="Arial Narrow" pitchFamily="34" charset="0"/>
                <a:cs typeface="Times New Roman" pitchFamily="18" charset="0"/>
              </a:rPr>
              <a:t>. 4:16). In the Gospel of Mathew, we read again: “When the Son of Man comes in His glory, and all the angels with Him, then He will get on His glorious throne.” (Mt. 25:31-32).</a:t>
            </a:r>
            <a:endParaRPr lang="en-US" sz="3000" dirty="0">
              <a:solidFill>
                <a:srgbClr val="00B0F0"/>
              </a:solidFill>
              <a:latin typeface="Arial Narrow" pitchFamily="34" charset="0"/>
              <a:cs typeface="Times New Roman" pitchFamily="18" charset="0"/>
            </a:endParaRP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0" name="Picture 2" descr="I:\CLASS 8\LESSON 10\IMAGE\9.jpg"/>
          <p:cNvPicPr>
            <a:picLocks noChangeAspect="1" noChangeArrowheads="1"/>
          </p:cNvPicPr>
          <p:nvPr/>
        </p:nvPicPr>
        <p:blipFill>
          <a:blip r:embed="rId2" cstate="print"/>
          <a:srcRect/>
          <a:stretch>
            <a:fillRect/>
          </a:stretch>
        </p:blipFill>
        <p:spPr bwMode="auto">
          <a:xfrm>
            <a:off x="0" y="0"/>
            <a:ext cx="9144001" cy="2819400"/>
          </a:xfrm>
          <a:prstGeom prst="rect">
            <a:avLst/>
          </a:prstGeom>
          <a:noFill/>
        </p:spPr>
      </p:pic>
      <p:sp>
        <p:nvSpPr>
          <p:cNvPr id="5" name="TextBox 4"/>
          <p:cNvSpPr txBox="1"/>
          <p:nvPr/>
        </p:nvSpPr>
        <p:spPr>
          <a:xfrm>
            <a:off x="152400" y="2895600"/>
            <a:ext cx="8763000" cy="3831818"/>
          </a:xfrm>
          <a:prstGeom prst="rect">
            <a:avLst/>
          </a:prstGeom>
          <a:noFill/>
        </p:spPr>
        <p:txBody>
          <a:bodyPr wrap="square" rtlCol="0">
            <a:spAutoFit/>
          </a:bodyPr>
          <a:lstStyle/>
          <a:p>
            <a:pPr algn="just"/>
            <a:r>
              <a:rPr lang="en-US" sz="2700" dirty="0">
                <a:latin typeface="Arial Narrow" pitchFamily="34" charset="0"/>
                <a:cs typeface="Times New Roman" pitchFamily="18" charset="0"/>
              </a:rPr>
              <a:t>	</a:t>
            </a:r>
            <a:r>
              <a:rPr lang="en-US" sz="2700" dirty="0">
                <a:solidFill>
                  <a:srgbClr val="00B0F0"/>
                </a:solidFill>
                <a:latin typeface="Arial Narrow" pitchFamily="34" charset="0"/>
                <a:cs typeface="Times New Roman" pitchFamily="18" charset="0"/>
              </a:rPr>
              <a:t>The Church teaches that those who deliberately continue to live in mortal sin and opt against God even at the last moment of their earthly life will be rejected. Those who die in the state of serious sin will be subjected to eternal punishment. </a:t>
            </a:r>
            <a:r>
              <a:rPr lang="en-US" sz="2700" dirty="0">
                <a:latin typeface="Arial Narrow" pitchFamily="34" charset="0"/>
                <a:cs typeface="Times New Roman" pitchFamily="18" charset="0"/>
              </a:rPr>
              <a:t>The word 'hell' means eternal punishment. Living away from God is hell. Heaven and hell are eternal. There are many references about hell in the scriptures. Jesus tells us not to fear those who can kill the body but can not kill the soul. He warns us to fear him who can destroy both soul and body in hell (Mt. 3:12; 5:22, 29; 10:28).</a:t>
            </a:r>
            <a:endParaRPr lang="en-US" sz="2700" dirty="0">
              <a:solidFill>
                <a:srgbClr val="00B0F0"/>
              </a:solidFill>
              <a:latin typeface="Arial Narrow" pitchFamily="34" charset="0"/>
              <a:cs typeface="Times New Roman" pitchFamily="18" charset="0"/>
            </a:endParaRPr>
          </a:p>
        </p:txBody>
      </p:sp>
      <p:sp>
        <p:nvSpPr>
          <p:cNvPr id="7" name="TextBox 6"/>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HELL</a:t>
            </a:r>
            <a:endParaRPr lang="en-US" sz="3500" b="1" dirty="0">
              <a:latin typeface="Cooper Std Black" pitchFamily="18" charset="0"/>
              <a:cs typeface="Times New Roman" pitchFamily="18" charset="0"/>
            </a:endParaRP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228600" y="1539419"/>
            <a:ext cx="8610600" cy="4708981"/>
          </a:xfrm>
          <a:prstGeom prst="rect">
            <a:avLst/>
          </a:prstGeom>
          <a:noFill/>
        </p:spPr>
        <p:txBody>
          <a:bodyPr wrap="square" rtlCol="0">
            <a:spAutoFit/>
          </a:bodyPr>
          <a:lstStyle/>
          <a:p>
            <a:pPr algn="just"/>
            <a:r>
              <a:rPr lang="en-US" sz="2500" dirty="0">
                <a:latin typeface="Arial Narrow" pitchFamily="34" charset="0"/>
                <a:cs typeface="Times New Roman" pitchFamily="18" charset="0"/>
              </a:rPr>
              <a:t>	</a:t>
            </a:r>
            <a:r>
              <a:rPr lang="en-US" sz="2500" dirty="0">
                <a:solidFill>
                  <a:srgbClr val="00B0F0"/>
                </a:solidFill>
                <a:latin typeface="Arial Narrow" pitchFamily="34" charset="0"/>
                <a:cs typeface="Times New Roman" pitchFamily="18" charset="0"/>
              </a:rPr>
              <a:t>Those who get converted to God at the last moment, but do not attain to the completion of divine love at the time of their death, are given an opportunity to purify themselves and achieve perfection. This is what we call purgatory.</a:t>
            </a:r>
            <a:r>
              <a:rPr lang="en-US" sz="2500" dirty="0">
                <a:latin typeface="Arial Narrow" pitchFamily="34" charset="0"/>
                <a:cs typeface="Times New Roman" pitchFamily="18" charset="0"/>
              </a:rPr>
              <a:t> </a:t>
            </a:r>
            <a:r>
              <a:rPr lang="en-US" sz="2500" dirty="0">
                <a:solidFill>
                  <a:srgbClr val="FF00FF"/>
                </a:solidFill>
                <a:latin typeface="Arial Narrow" pitchFamily="34" charset="0"/>
                <a:cs typeface="Times New Roman" pitchFamily="18" charset="0"/>
              </a:rPr>
              <a:t>In Syrian language it is called “Bess </a:t>
            </a:r>
            <a:r>
              <a:rPr lang="en-US" sz="2500" dirty="0" err="1">
                <a:solidFill>
                  <a:srgbClr val="FF00FF"/>
                </a:solidFill>
                <a:latin typeface="Arial Narrow" pitchFamily="34" charset="0"/>
                <a:cs typeface="Times New Roman" pitchFamily="18" charset="0"/>
              </a:rPr>
              <a:t>Purkana</a:t>
            </a:r>
            <a:r>
              <a:rPr lang="en-US" sz="2500" dirty="0">
                <a:solidFill>
                  <a:srgbClr val="FF00FF"/>
                </a:solidFill>
                <a:latin typeface="Arial Narrow" pitchFamily="34" charset="0"/>
                <a:cs typeface="Times New Roman" pitchFamily="18" charset="0"/>
              </a:rPr>
              <a:t>', meaning 'a house of salvation.' </a:t>
            </a:r>
            <a:r>
              <a:rPr lang="en-US" sz="2500" dirty="0">
                <a:latin typeface="Arial Narrow" pitchFamily="34" charset="0"/>
                <a:cs typeface="Times New Roman" pitchFamily="18" charset="0"/>
              </a:rPr>
              <a:t>The souls in purgatory are in the hope of experiencing the complete salvation and the fullness of divine love. This is a time of purification for them before they are admitted to a face to face vision of God. It is not to be regarded as a place, rather a state in which the souls are on their way towards the beatific vision. When they complete their purification they will be in heaven along with the just. </a:t>
            </a:r>
            <a:r>
              <a:rPr lang="en-US" sz="2500" dirty="0">
                <a:solidFill>
                  <a:srgbClr val="FF00FF"/>
                </a:solidFill>
                <a:latin typeface="Arial Narrow" pitchFamily="34" charset="0"/>
                <a:cs typeface="Times New Roman" pitchFamily="18" charset="0"/>
              </a:rPr>
              <a:t>The faithful who are on earth can assist the souls in purgatory, through their prayers, particularly the Eucharist, alms giving and sacrifices.</a:t>
            </a:r>
          </a:p>
        </p:txBody>
      </p:sp>
      <p:sp>
        <p:nvSpPr>
          <p:cNvPr id="7" name="TextBox 6"/>
          <p:cNvSpPr txBox="1"/>
          <p:nvPr/>
        </p:nvSpPr>
        <p:spPr>
          <a:xfrm>
            <a:off x="0" y="533400"/>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PURGATORY</a:t>
            </a:r>
            <a:endParaRPr lang="en-US" sz="3500" b="1" dirty="0">
              <a:latin typeface="Cooper Std Black" pitchFamily="18" charset="0"/>
              <a:cs typeface="Times New Roman" pitchFamily="18" charset="0"/>
            </a:endParaRP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228600" y="4212610"/>
            <a:ext cx="8610600" cy="2492990"/>
          </a:xfrm>
          <a:prstGeom prst="rect">
            <a:avLst/>
          </a:prstGeom>
          <a:noFill/>
        </p:spPr>
        <p:txBody>
          <a:bodyPr wrap="square" rtlCol="0">
            <a:spAutoFit/>
          </a:bodyPr>
          <a:lstStyle/>
          <a:p>
            <a:pPr algn="just"/>
            <a:r>
              <a:rPr lang="en-US" sz="2600" dirty="0">
                <a:latin typeface="Arial Narrow" pitchFamily="34" charset="0"/>
                <a:cs typeface="Times New Roman" pitchFamily="18" charset="0"/>
              </a:rPr>
              <a:t>	The Holy Scripture gives us some indications about the purgatory. In the Book of </a:t>
            </a:r>
            <a:r>
              <a:rPr lang="en-US" sz="2600" dirty="0" err="1">
                <a:latin typeface="Arial Narrow" pitchFamily="34" charset="0"/>
                <a:cs typeface="Times New Roman" pitchFamily="18" charset="0"/>
              </a:rPr>
              <a:t>Maccabees</a:t>
            </a:r>
            <a:r>
              <a:rPr lang="en-US" sz="2600" dirty="0">
                <a:latin typeface="Arial Narrow" pitchFamily="34" charset="0"/>
                <a:cs typeface="Times New Roman" pitchFamily="18" charset="0"/>
              </a:rPr>
              <a:t> we read that nothing unholy will enter the presence of God. It also exhorts us to pray for the dead (2 Macc. 12:44-45). Mar </a:t>
            </a:r>
            <a:r>
              <a:rPr lang="en-US" sz="2600" dirty="0" err="1">
                <a:latin typeface="Arial Narrow" pitchFamily="34" charset="0"/>
                <a:cs typeface="Times New Roman" pitchFamily="18" charset="0"/>
              </a:rPr>
              <a:t>Aprem</a:t>
            </a:r>
            <a:r>
              <a:rPr lang="en-US" sz="2600" dirty="0">
                <a:latin typeface="Arial Narrow" pitchFamily="34" charset="0"/>
                <a:cs typeface="Times New Roman" pitchFamily="18" charset="0"/>
              </a:rPr>
              <a:t>, the Syrian Church Father says, “My brothers, observe my memory thirty days after my death, for the dead are helped through the sacrifices offered by the living.”</a:t>
            </a:r>
            <a:endParaRPr lang="en-US" sz="2600" dirty="0">
              <a:solidFill>
                <a:srgbClr val="00B0F0"/>
              </a:solidFill>
              <a:latin typeface="Arial Narrow" pitchFamily="34" charset="0"/>
              <a:cs typeface="Times New Roman" pitchFamily="18" charset="0"/>
            </a:endParaRPr>
          </a:p>
        </p:txBody>
      </p:sp>
      <p:pic>
        <p:nvPicPr>
          <p:cNvPr id="6" name="Picture 2" descr="I:\CLASS 8\LESSON 10\IMAGE\10.jpg"/>
          <p:cNvPicPr>
            <a:picLocks noChangeAspect="1" noChangeArrowheads="1"/>
          </p:cNvPicPr>
          <p:nvPr/>
        </p:nvPicPr>
        <p:blipFill>
          <a:blip r:embed="rId2" cstate="print"/>
          <a:srcRect b="3591"/>
          <a:stretch>
            <a:fillRect/>
          </a:stretch>
        </p:blipFill>
        <p:spPr bwMode="auto">
          <a:xfrm>
            <a:off x="762000" y="0"/>
            <a:ext cx="7543800" cy="4090988"/>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583793"/>
            <a:ext cx="9144000" cy="1092607"/>
          </a:xfrm>
          <a:prstGeom prst="rect">
            <a:avLst/>
          </a:prstGeom>
          <a:noFill/>
        </p:spPr>
        <p:txBody>
          <a:bodyPr wrap="square" rtlCol="0">
            <a:spAutoFit/>
          </a:bodyPr>
          <a:lstStyle/>
          <a:p>
            <a:pPr algn="ctr"/>
            <a:r>
              <a:rPr lang="en-US" sz="3000" b="1" dirty="0">
                <a:latin typeface="Cooper Std Black" pitchFamily="18" charset="0"/>
                <a:cs typeface="Times New Roman" pitchFamily="18" charset="0"/>
              </a:rPr>
              <a:t>LESSON 10</a:t>
            </a:r>
          </a:p>
          <a:p>
            <a:pPr algn="ctr"/>
            <a:r>
              <a:rPr lang="en-US" sz="3500" b="1" dirty="0">
                <a:solidFill>
                  <a:srgbClr val="FF0000"/>
                </a:solidFill>
                <a:latin typeface="Cooper Std Black" pitchFamily="18" charset="0"/>
                <a:cs typeface="Times New Roman" pitchFamily="18" charset="0"/>
              </a:rPr>
              <a:t>THE PILGRIM CHURCH</a:t>
            </a:r>
            <a:endParaRPr lang="en-US" sz="3500" b="1" dirty="0">
              <a:latin typeface="Cooper Std Black" pitchFamily="18" charset="0"/>
              <a:cs typeface="Times New Roman" pitchFamily="18" charset="0"/>
            </a:endParaRPr>
          </a:p>
        </p:txBody>
      </p:sp>
      <p:pic>
        <p:nvPicPr>
          <p:cNvPr id="1026" name="Picture 2" descr="C:\Users\user\Desktop\Bitmap in Page 61-67(Lesson 10).cdr.jpg"/>
          <p:cNvPicPr>
            <a:picLocks noChangeAspect="1" noChangeArrowheads="1"/>
          </p:cNvPicPr>
          <p:nvPr/>
        </p:nvPicPr>
        <p:blipFill>
          <a:blip r:embed="rId2" cstate="print"/>
          <a:srcRect/>
          <a:stretch>
            <a:fillRect/>
          </a:stretch>
        </p:blipFill>
        <p:spPr bwMode="auto">
          <a:xfrm>
            <a:off x="0" y="2514600"/>
            <a:ext cx="9144000" cy="3581400"/>
          </a:xfrm>
          <a:prstGeom prst="rect">
            <a:avLst/>
          </a:prstGeom>
          <a:noFill/>
        </p:spPr>
      </p:pic>
    </p:spTree>
    <p:extLst>
      <p:ext uri="{BB962C8B-B14F-4D97-AF65-F5344CB8AC3E}">
        <p14:creationId xmlns="" xmlns:p14="http://schemas.microsoft.com/office/powerpoint/2010/main" val="3886861740"/>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p:cTn id="13"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228600" y="1770995"/>
            <a:ext cx="8610600" cy="4401205"/>
          </a:xfrm>
          <a:prstGeom prst="rect">
            <a:avLst/>
          </a:prstGeom>
          <a:noFill/>
        </p:spPr>
        <p:txBody>
          <a:bodyPr wrap="square" rtlCol="0">
            <a:spAutoFit/>
          </a:bodyPr>
          <a:lstStyle/>
          <a:p>
            <a:pPr algn="just"/>
            <a:r>
              <a:rPr lang="en-US" sz="2800" dirty="0">
                <a:latin typeface="Arial Narrow" pitchFamily="34" charset="0"/>
                <a:cs typeface="Times New Roman" pitchFamily="18" charset="0"/>
              </a:rPr>
              <a:t>	</a:t>
            </a:r>
            <a:r>
              <a:rPr lang="en-US" sz="2800" dirty="0">
                <a:solidFill>
                  <a:srgbClr val="FF00FF"/>
                </a:solidFill>
                <a:latin typeface="Arial Narrow" pitchFamily="34" charset="0"/>
                <a:cs typeface="Times New Roman" pitchFamily="18" charset="0"/>
              </a:rPr>
              <a:t>Heaven is the final goal of every believer. It is the hope of heaven that gives meaning to human sorrows and sufferings. </a:t>
            </a:r>
            <a:r>
              <a:rPr lang="en-US" sz="2800" dirty="0">
                <a:latin typeface="Arial Narrow" pitchFamily="34" charset="0"/>
                <a:cs typeface="Times New Roman" pitchFamily="18" charset="0"/>
              </a:rPr>
              <a:t>Heaven is life with God in the house of God. Jesus opened for us the doors of heaven and He will take us to heaven.</a:t>
            </a:r>
          </a:p>
          <a:p>
            <a:pPr algn="just"/>
            <a:endParaRPr lang="en-US" sz="2800" dirty="0">
              <a:latin typeface="Arial Narrow" pitchFamily="34" charset="0"/>
              <a:cs typeface="Times New Roman" pitchFamily="18" charset="0"/>
            </a:endParaRPr>
          </a:p>
          <a:p>
            <a:pPr algn="just"/>
            <a:r>
              <a:rPr lang="en-US" sz="2800" dirty="0">
                <a:latin typeface="Arial Narrow" pitchFamily="34" charset="0"/>
                <a:cs typeface="Times New Roman" pitchFamily="18" charset="0"/>
              </a:rPr>
              <a:t>	There are many indications about heaven in the New Testament. “No one has ascended into heaven but he who descended from heaven, the Son of man” (Jn. 3:13). “We have such a high priest, one who is seated at the right hand of the throne of the Majesty in heaven…” (Heb. 8:1). </a:t>
            </a:r>
          </a:p>
        </p:txBody>
      </p:sp>
      <p:sp>
        <p:nvSpPr>
          <p:cNvPr id="7" name="TextBox 6"/>
          <p:cNvSpPr txBox="1"/>
          <p:nvPr/>
        </p:nvSpPr>
        <p:spPr>
          <a:xfrm>
            <a:off x="2895600" y="512058"/>
            <a:ext cx="62484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HEAVEN</a:t>
            </a:r>
            <a:endParaRPr lang="en-US" sz="3500" b="1" dirty="0">
              <a:latin typeface="Cooper Std Black" pitchFamily="18" charset="0"/>
              <a:cs typeface="Times New Roman" pitchFamily="18" charset="0"/>
            </a:endParaRPr>
          </a:p>
        </p:txBody>
      </p:sp>
      <p:pic>
        <p:nvPicPr>
          <p:cNvPr id="10242" name="Picture 2" descr="I:\CLASS 8\LESSON 10\IMAGE\6.jpg"/>
          <p:cNvPicPr>
            <a:picLocks noChangeAspect="1" noChangeArrowheads="1"/>
          </p:cNvPicPr>
          <p:nvPr/>
        </p:nvPicPr>
        <p:blipFill>
          <a:blip r:embed="rId2" cstate="print"/>
          <a:srcRect/>
          <a:stretch>
            <a:fillRect/>
          </a:stretch>
        </p:blipFill>
        <p:spPr bwMode="auto">
          <a:xfrm>
            <a:off x="0" y="0"/>
            <a:ext cx="2830690" cy="1592263"/>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228600" y="2590800"/>
            <a:ext cx="8610600" cy="4247317"/>
          </a:xfrm>
          <a:prstGeom prst="rect">
            <a:avLst/>
          </a:prstGeom>
          <a:noFill/>
        </p:spPr>
        <p:txBody>
          <a:bodyPr wrap="square" rtlCol="0">
            <a:spAutoFit/>
          </a:bodyPr>
          <a:lstStyle/>
          <a:p>
            <a:pPr algn="just"/>
            <a:r>
              <a:rPr lang="en-US" sz="2900" dirty="0">
                <a:latin typeface="Arial Narrow" pitchFamily="34" charset="0"/>
                <a:cs typeface="Times New Roman" pitchFamily="18" charset="0"/>
              </a:rPr>
              <a:t>	Jesus is the way that leads us to the inheritance of His heavenly reward, prepared for us from the foundation of the world. Jesus said, “…no one comes to the Father, but by me.” (Jn. 14:6). Anyone who lives in love can get a foretaste of heaven while here on earth. </a:t>
            </a:r>
            <a:r>
              <a:rPr lang="en-US" sz="2900" dirty="0">
                <a:solidFill>
                  <a:srgbClr val="FF00FF"/>
                </a:solidFill>
                <a:latin typeface="Arial Narrow" pitchFamily="34" charset="0"/>
                <a:cs typeface="Times New Roman" pitchFamily="18" charset="0"/>
              </a:rPr>
              <a:t>We can reach heaven by doing good works moved by faith and love.</a:t>
            </a:r>
            <a:endParaRPr lang="en-US" sz="2900" dirty="0">
              <a:latin typeface="Arial Narrow" pitchFamily="34" charset="0"/>
              <a:cs typeface="Times New Roman" pitchFamily="18" charset="0"/>
            </a:endParaRPr>
          </a:p>
          <a:p>
            <a:pPr algn="just"/>
            <a:r>
              <a:rPr lang="en-US" sz="2900" dirty="0">
                <a:latin typeface="Arial Narrow" pitchFamily="34" charset="0"/>
                <a:cs typeface="Times New Roman" pitchFamily="18" charset="0"/>
              </a:rPr>
              <a:t>	As members of the pilgrim Church, let us continue our pilgrimage and reach our destination, heaven, by doing good to others moved by love.</a:t>
            </a:r>
          </a:p>
        </p:txBody>
      </p:sp>
      <p:pic>
        <p:nvPicPr>
          <p:cNvPr id="9218" name="Picture 2" descr="I:\CLASS 8\LESSON 10\IMAGE\11.jpg"/>
          <p:cNvPicPr>
            <a:picLocks noChangeAspect="1" noChangeArrowheads="1"/>
          </p:cNvPicPr>
          <p:nvPr/>
        </p:nvPicPr>
        <p:blipFill>
          <a:blip r:embed="rId2" cstate="print"/>
          <a:srcRect/>
          <a:stretch>
            <a:fillRect/>
          </a:stretch>
        </p:blipFill>
        <p:spPr bwMode="auto">
          <a:xfrm>
            <a:off x="2362200" y="0"/>
            <a:ext cx="4470399" cy="2514600"/>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76200" y="685800"/>
            <a:ext cx="8991600" cy="5486400"/>
          </a:xfrm>
          <a:prstGeom prst="rect">
            <a:avLst/>
          </a:prstGeom>
          <a:solidFill>
            <a:schemeClr val="bg1"/>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42" name="Picture 2" descr="C:\Users\user\Desktop\Bitmap in Page 9-15 (Lesson 1).cdr.jpg"/>
          <p:cNvPicPr>
            <a:picLocks noChangeAspect="1" noChangeArrowheads="1"/>
          </p:cNvPicPr>
          <p:nvPr/>
        </p:nvPicPr>
        <p:blipFill>
          <a:blip r:embed="rId2" cstate="print"/>
          <a:srcRect/>
          <a:stretch>
            <a:fillRect/>
          </a:stretch>
        </p:blipFill>
        <p:spPr bwMode="auto">
          <a:xfrm>
            <a:off x="1828800" y="762000"/>
            <a:ext cx="5486400" cy="5257800"/>
          </a:xfrm>
          <a:prstGeom prst="rect">
            <a:avLst/>
          </a:prstGeom>
          <a:noFill/>
        </p:spPr>
      </p:pic>
      <p:sp>
        <p:nvSpPr>
          <p:cNvPr id="4" name="Title 1"/>
          <p:cNvSpPr>
            <a:spLocks noGrp="1"/>
          </p:cNvSpPr>
          <p:nvPr>
            <p:ph type="title"/>
          </p:nvPr>
        </p:nvSpPr>
        <p:spPr>
          <a:xfrm>
            <a:off x="0" y="1828800"/>
            <a:ext cx="9144000" cy="1752600"/>
          </a:xfrm>
        </p:spPr>
        <p:txBody>
          <a:bodyPr>
            <a:noAutofit/>
          </a:bodyPr>
          <a:lstStyle/>
          <a:p>
            <a:pPr algn="ctr"/>
            <a:r>
              <a:rPr lang="en-US" sz="3500" b="1" dirty="0">
                <a:solidFill>
                  <a:srgbClr val="FF0000"/>
                </a:solidFill>
                <a:latin typeface="Cooper Std Black" pitchFamily="18" charset="0"/>
                <a:cs typeface="Times New Roman" pitchFamily="18" charset="0"/>
              </a:rPr>
              <a:t>Word of God: </a:t>
            </a:r>
            <a:br>
              <a:rPr lang="en-US" sz="3500" b="1" dirty="0">
                <a:solidFill>
                  <a:srgbClr val="FF0000"/>
                </a:solidFill>
                <a:latin typeface="Cooper Std Black" pitchFamily="18" charset="0"/>
                <a:cs typeface="Times New Roman" pitchFamily="18" charset="0"/>
              </a:rPr>
            </a:br>
            <a:r>
              <a:rPr lang="en-US" sz="3500" b="1" dirty="0">
                <a:solidFill>
                  <a:srgbClr val="FF0000"/>
                </a:solidFill>
                <a:latin typeface="Cooper Std Black" pitchFamily="18" charset="0"/>
                <a:cs typeface="Times New Roman" pitchFamily="18" charset="0"/>
              </a:rPr>
              <a:t>to Read and </a:t>
            </a:r>
            <a:br>
              <a:rPr lang="en-US" sz="3500" b="1" dirty="0">
                <a:solidFill>
                  <a:srgbClr val="FF0000"/>
                </a:solidFill>
                <a:latin typeface="Cooper Std Black" pitchFamily="18" charset="0"/>
                <a:cs typeface="Times New Roman" pitchFamily="18" charset="0"/>
              </a:rPr>
            </a:br>
            <a:r>
              <a:rPr lang="en-US" sz="3500" b="1" dirty="0">
                <a:solidFill>
                  <a:srgbClr val="FF0000"/>
                </a:solidFill>
                <a:latin typeface="Cooper Std Black" pitchFamily="18" charset="0"/>
                <a:cs typeface="Times New Roman" pitchFamily="18" charset="0"/>
              </a:rPr>
              <a:t>Meditate</a:t>
            </a:r>
            <a:endParaRPr lang="en-US" sz="3500" b="1"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228600" y="3886200"/>
            <a:ext cx="8686800" cy="533400"/>
          </a:xfrm>
        </p:spPr>
        <p:txBody>
          <a:bodyPr>
            <a:noAutofit/>
          </a:bodyPr>
          <a:lstStyle/>
          <a:p>
            <a:pPr algn="ctr">
              <a:buNone/>
            </a:pPr>
            <a:r>
              <a:rPr lang="en-US" sz="3000" dirty="0">
                <a:solidFill>
                  <a:schemeClr val="tx1"/>
                </a:solidFill>
                <a:latin typeface="Arial Narrow" pitchFamily="34" charset="0"/>
                <a:cs typeface="Times New Roman" pitchFamily="18" charset="0"/>
              </a:rPr>
              <a:t>Lk.16:19-31</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914400" y="1600200"/>
            <a:ext cx="7315200" cy="4572000"/>
          </a:xfrm>
          <a:prstGeom prst="ellipse">
            <a:avLst/>
          </a:prstGeom>
          <a:solidFill>
            <a:schemeClr val="bg1"/>
          </a:solidFill>
          <a:ln>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143000" y="2819400"/>
            <a:ext cx="6934200" cy="838200"/>
          </a:xfrm>
        </p:spPr>
        <p:txBody>
          <a:bodyPr>
            <a:noAutofit/>
          </a:bodyPr>
          <a:lstStyle/>
          <a:p>
            <a:pPr algn="ctr"/>
            <a:r>
              <a:rPr lang="en-US" sz="3500" b="1" dirty="0">
                <a:solidFill>
                  <a:srgbClr val="FF0000"/>
                </a:solidFill>
                <a:latin typeface="Cooper Std Black" pitchFamily="18" charset="0"/>
                <a:cs typeface="Times New Roman" pitchFamily="18" charset="0"/>
              </a:rPr>
              <a:t>Word of God to Remember</a:t>
            </a:r>
            <a:br>
              <a:rPr lang="en-US" sz="3500" b="1" dirty="0">
                <a:solidFill>
                  <a:srgbClr val="FF0000"/>
                </a:solidFill>
                <a:latin typeface="Cooper Std Black" pitchFamily="18" charset="0"/>
                <a:cs typeface="Times New Roman" pitchFamily="18" charset="0"/>
              </a:rPr>
            </a:br>
            <a:endParaRPr lang="en-US" sz="3500" b="1" dirty="0">
              <a:solidFill>
                <a:srgbClr val="FF0000"/>
              </a:solidFill>
              <a:latin typeface="Cooper Std Black" pitchFamily="18" charset="0"/>
              <a:cs typeface="Times New Roman" pitchFamily="18" charset="0"/>
            </a:endParaRPr>
          </a:p>
        </p:txBody>
      </p:sp>
      <p:sp>
        <p:nvSpPr>
          <p:cNvPr id="5" name="Content Placeholder 2"/>
          <p:cNvSpPr>
            <a:spLocks noGrp="1"/>
          </p:cNvSpPr>
          <p:nvPr>
            <p:ph idx="1"/>
          </p:nvPr>
        </p:nvSpPr>
        <p:spPr>
          <a:xfrm>
            <a:off x="685800" y="3581400"/>
            <a:ext cx="7696200" cy="1981200"/>
          </a:xfrm>
        </p:spPr>
        <p:txBody>
          <a:bodyPr>
            <a:noAutofit/>
          </a:bodyPr>
          <a:lstStyle/>
          <a:p>
            <a:pPr algn="ctr">
              <a:buNone/>
            </a:pPr>
            <a:r>
              <a:rPr lang="en-US" sz="3000" dirty="0">
                <a:solidFill>
                  <a:schemeClr val="tx1"/>
                </a:solidFill>
                <a:latin typeface="Arial Narrow" pitchFamily="34" charset="0"/>
                <a:cs typeface="Times New Roman" pitchFamily="18" charset="0"/>
              </a:rPr>
              <a:t>If I go and prepare a place for you, I will come </a:t>
            </a:r>
          </a:p>
          <a:p>
            <a:pPr algn="ctr">
              <a:buNone/>
            </a:pPr>
            <a:r>
              <a:rPr lang="en-US" sz="3000" dirty="0">
                <a:solidFill>
                  <a:schemeClr val="tx1"/>
                </a:solidFill>
                <a:latin typeface="Arial Narrow" pitchFamily="34" charset="0"/>
                <a:cs typeface="Times New Roman" pitchFamily="18" charset="0"/>
              </a:rPr>
              <a:t>again and will take you to myself, so that where </a:t>
            </a:r>
          </a:p>
          <a:p>
            <a:pPr algn="ctr">
              <a:buNone/>
            </a:pPr>
            <a:r>
              <a:rPr lang="en-US" sz="3000" dirty="0">
                <a:solidFill>
                  <a:schemeClr val="tx1"/>
                </a:solidFill>
                <a:latin typeface="Arial Narrow" pitchFamily="34" charset="0"/>
                <a:cs typeface="Times New Roman" pitchFamily="18" charset="0"/>
              </a:rPr>
              <a:t>I am, there you may be also (Jn. 14:3).</a:t>
            </a:r>
          </a:p>
        </p:txBody>
      </p:sp>
      <p:sp>
        <p:nvSpPr>
          <p:cNvPr id="7" name="5-Point Star 6"/>
          <p:cNvSpPr/>
          <p:nvPr/>
        </p:nvSpPr>
        <p:spPr>
          <a:xfrm>
            <a:off x="1143000" y="19812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1905000" y="16002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2590800" y="12954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3429000" y="11430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5-Point Star 10"/>
          <p:cNvSpPr/>
          <p:nvPr/>
        </p:nvSpPr>
        <p:spPr>
          <a:xfrm>
            <a:off x="5105400" y="55626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5-Point Star 11"/>
          <p:cNvSpPr/>
          <p:nvPr/>
        </p:nvSpPr>
        <p:spPr>
          <a:xfrm>
            <a:off x="5943600" y="53340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5-Point Star 12"/>
          <p:cNvSpPr/>
          <p:nvPr/>
        </p:nvSpPr>
        <p:spPr>
          <a:xfrm>
            <a:off x="6781800" y="49530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5-Point Star 13"/>
          <p:cNvSpPr/>
          <p:nvPr/>
        </p:nvSpPr>
        <p:spPr>
          <a:xfrm>
            <a:off x="7543800" y="43434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981200"/>
            <a:ext cx="8991600" cy="3581400"/>
          </a:xfrm>
          <a:prstGeom prst="rect">
            <a:avLst/>
          </a:prstGeom>
          <a:solidFill>
            <a:srgbClr val="CCFFCC"/>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981200"/>
            <a:ext cx="9144000" cy="838200"/>
          </a:xfrm>
        </p:spPr>
        <p:txBody>
          <a:bodyPr>
            <a:normAutofit/>
          </a:bodyPr>
          <a:lstStyle/>
          <a:p>
            <a:pPr algn="ctr"/>
            <a:r>
              <a:rPr lang="en-US" sz="3500" b="1" dirty="0">
                <a:solidFill>
                  <a:srgbClr val="00206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0" y="2895600"/>
            <a:ext cx="9144000" cy="1143000"/>
          </a:xfrm>
        </p:spPr>
        <p:txBody>
          <a:bodyPr>
            <a:noAutofit/>
          </a:bodyPr>
          <a:lstStyle/>
          <a:p>
            <a:pPr algn="ctr">
              <a:buNone/>
            </a:pPr>
            <a:r>
              <a:rPr lang="en-US" sz="3000" dirty="0">
                <a:solidFill>
                  <a:schemeClr val="tx1"/>
                </a:solidFill>
                <a:latin typeface="Arial Narrow" pitchFamily="34" charset="0"/>
                <a:cs typeface="Times New Roman" pitchFamily="18" charset="0"/>
              </a:rPr>
              <a:t>May the souls of the faithful departed, through the </a:t>
            </a:r>
          </a:p>
          <a:p>
            <a:pPr algn="ctr">
              <a:buNone/>
            </a:pPr>
            <a:r>
              <a:rPr lang="en-US" sz="3000" dirty="0">
                <a:solidFill>
                  <a:schemeClr val="tx1"/>
                </a:solidFill>
                <a:latin typeface="Arial Narrow" pitchFamily="34" charset="0"/>
                <a:cs typeface="Times New Roman" pitchFamily="18" charset="0"/>
              </a:rPr>
              <a:t>mercy of God, rest in peace. Eternal Father, for the </a:t>
            </a:r>
          </a:p>
          <a:p>
            <a:pPr algn="ctr">
              <a:buNone/>
            </a:pPr>
            <a:r>
              <a:rPr lang="en-US" sz="3000" dirty="0">
                <a:solidFill>
                  <a:schemeClr val="tx1"/>
                </a:solidFill>
                <a:latin typeface="Arial Narrow" pitchFamily="34" charset="0"/>
                <a:cs typeface="Times New Roman" pitchFamily="18" charset="0"/>
              </a:rPr>
              <a:t>sake of the precious blood of your Son Jesus have </a:t>
            </a:r>
          </a:p>
          <a:p>
            <a:pPr algn="ctr">
              <a:buNone/>
            </a:pPr>
            <a:r>
              <a:rPr lang="en-US" sz="3000" dirty="0">
                <a:solidFill>
                  <a:schemeClr val="tx1"/>
                </a:solidFill>
                <a:latin typeface="Arial Narrow" pitchFamily="34" charset="0"/>
                <a:cs typeface="Times New Roman" pitchFamily="18" charset="0"/>
              </a:rPr>
              <a:t>mercy on the departed souls.</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52400" y="2514600"/>
            <a:ext cx="8763000" cy="2743200"/>
          </a:xfrm>
          <a:prstGeom prst="rect">
            <a:avLst/>
          </a:prstGeom>
          <a:solidFill>
            <a:srgbClr val="CC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002060"/>
                </a:solidFill>
                <a:latin typeface="Cooper Std Black" pitchFamily="18" charset="0"/>
                <a:cs typeface="Times New Roman" pitchFamily="18" charset="0"/>
              </a:rPr>
              <a:t>My Resolution</a:t>
            </a:r>
            <a:endParaRPr lang="en-US" sz="3500" dirty="0">
              <a:solidFill>
                <a:srgbClr val="002060"/>
              </a:solidFill>
              <a:latin typeface="Cooper Std Black" pitchFamily="18" charset="0"/>
              <a:cs typeface="Times New Roman" pitchFamily="18" charset="0"/>
            </a:endParaRPr>
          </a:p>
        </p:txBody>
      </p:sp>
      <p:sp>
        <p:nvSpPr>
          <p:cNvPr id="5" name="Content Placeholder 2"/>
          <p:cNvSpPr>
            <a:spLocks noGrp="1"/>
          </p:cNvSpPr>
          <p:nvPr>
            <p:ph idx="1"/>
          </p:nvPr>
        </p:nvSpPr>
        <p:spPr>
          <a:xfrm>
            <a:off x="0" y="3657600"/>
            <a:ext cx="9144000" cy="1295400"/>
          </a:xfrm>
        </p:spPr>
        <p:txBody>
          <a:bodyPr>
            <a:noAutofit/>
          </a:bodyPr>
          <a:lstStyle/>
          <a:p>
            <a:pPr marL="0" indent="0" algn="ctr">
              <a:buNone/>
            </a:pPr>
            <a:r>
              <a:rPr lang="en-US" sz="3000" dirty="0">
                <a:solidFill>
                  <a:schemeClr val="tx1"/>
                </a:solidFill>
                <a:latin typeface="Arial Narrow" pitchFamily="34" charset="0"/>
                <a:cs typeface="Times New Roman" pitchFamily="18" charset="0"/>
              </a:rPr>
              <a:t> will pray for the departed </a:t>
            </a:r>
          </a:p>
          <a:p>
            <a:pPr marL="0" indent="0" algn="ctr">
              <a:buNone/>
            </a:pPr>
            <a:r>
              <a:rPr lang="en-US" sz="3000" dirty="0">
                <a:solidFill>
                  <a:schemeClr val="tx1"/>
                </a:solidFill>
                <a:latin typeface="Arial Narrow" pitchFamily="34" charset="0"/>
                <a:cs typeface="Times New Roman" pitchFamily="18" charset="0"/>
              </a:rPr>
              <a:t>souls every day.</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066800"/>
            <a:ext cx="8991600" cy="5257800"/>
          </a:xfrm>
          <a:prstGeom prst="rect">
            <a:avLst/>
          </a:prstGeo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lin ang="8100000" scaled="1"/>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219200"/>
            <a:ext cx="9144000" cy="838200"/>
          </a:xfrm>
        </p:spPr>
        <p:txBody>
          <a:bodyPr>
            <a:noAutofit/>
          </a:bodyPr>
          <a:lstStyle/>
          <a:p>
            <a:pPr algn="ctr"/>
            <a:r>
              <a:rPr lang="en-US" sz="3400" b="1" dirty="0">
                <a:solidFill>
                  <a:srgbClr val="FF0000"/>
                </a:solidFill>
                <a:latin typeface="Cooper Std Black" pitchFamily="18" charset="0"/>
                <a:cs typeface="Times New Roman" pitchFamily="18" charset="0"/>
              </a:rPr>
              <a:t>To Think with the Church</a:t>
            </a:r>
            <a:endParaRPr lang="en-US" sz="3400" dirty="0">
              <a:solidFill>
                <a:srgbClr val="FF0000"/>
              </a:solidFill>
              <a:latin typeface="Cooper Std Black" pitchFamily="18" charset="0"/>
              <a:cs typeface="Times New Roman" pitchFamily="18" charset="0"/>
            </a:endParaRPr>
          </a:p>
        </p:txBody>
      </p:sp>
      <p:sp>
        <p:nvSpPr>
          <p:cNvPr id="5" name="Content Placeholder 2"/>
          <p:cNvSpPr>
            <a:spLocks noGrp="1"/>
          </p:cNvSpPr>
          <p:nvPr>
            <p:ph idx="1"/>
          </p:nvPr>
        </p:nvSpPr>
        <p:spPr>
          <a:xfrm>
            <a:off x="76200" y="2209800"/>
            <a:ext cx="8991600" cy="914400"/>
          </a:xfrm>
        </p:spPr>
        <p:txBody>
          <a:bodyPr>
            <a:noAutofit/>
          </a:bodyPr>
          <a:lstStyle/>
          <a:p>
            <a:pPr marL="0" indent="0" algn="just">
              <a:buNone/>
            </a:pPr>
            <a:r>
              <a:rPr lang="en-US" sz="2600" dirty="0">
                <a:solidFill>
                  <a:schemeClr val="tx1"/>
                </a:solidFill>
                <a:latin typeface="Arial Narrow" pitchFamily="34" charset="0"/>
                <a:cs typeface="Times New Roman" pitchFamily="18" charset="0"/>
              </a:rPr>
              <a:t>	Sitting at the right hand of the Father he is continually active in the world in order to lead men to the Church and, through it, join them more closely to himself; and, by nourishing them with his own Body and Blood, make them partakers of his glorious life. The promised and hoped for restoration, therefore, has already begun in Christ. It is carried forward in the sending of the Holy Spirit and through him continues in the Church in which, through our faith, we learn the meaning of our earthly life, while we bring to term, with hope of future good, the task allotted to us in the world by the Father, and so work out our salvation. </a:t>
            </a:r>
            <a:r>
              <a:rPr lang="en-US" sz="2500" dirty="0">
                <a:solidFill>
                  <a:schemeClr val="tx1"/>
                </a:solidFill>
                <a:latin typeface="Arial Narrow" pitchFamily="34" charset="0"/>
                <a:cs typeface="Times New Roman" pitchFamily="18" charset="0"/>
              </a:rPr>
              <a:t>(Vat. II, The Church, No. 48).						</a:t>
            </a:r>
            <a:r>
              <a:rPr lang="en-US" sz="2600" dirty="0">
                <a:solidFill>
                  <a:schemeClr val="tx1"/>
                </a:solidFill>
                <a:latin typeface="Arial Narrow" pitchFamily="34" charset="0"/>
                <a:cs typeface="Times New Roman" pitchFamily="18" charset="0"/>
              </a:rPr>
              <a:t>															</a:t>
            </a:r>
          </a:p>
        </p:txBody>
      </p:sp>
      <p:sp>
        <p:nvSpPr>
          <p:cNvPr id="16" name="Sun 15"/>
          <p:cNvSpPr/>
          <p:nvPr/>
        </p:nvSpPr>
        <p:spPr>
          <a:xfrm>
            <a:off x="228600" y="609600"/>
            <a:ext cx="914400" cy="914400"/>
          </a:xfrm>
          <a:prstGeom prst="sun">
            <a:avLst>
              <a:gd name="adj" fmla="val 25000"/>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n 16"/>
          <p:cNvSpPr/>
          <p:nvPr/>
        </p:nvSpPr>
        <p:spPr>
          <a:xfrm>
            <a:off x="8001000" y="609600"/>
            <a:ext cx="914400" cy="914400"/>
          </a:xfrm>
          <a:prstGeom prst="sun">
            <a:avLst>
              <a:gd name="adj" fmla="val 25000"/>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609600"/>
            <a:ext cx="8991600" cy="5562600"/>
          </a:xfrm>
          <a:prstGeom prst="rect">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762000"/>
            <a:ext cx="9144000" cy="838200"/>
          </a:xfrm>
        </p:spPr>
        <p:txBody>
          <a:bodyPr>
            <a:noAutofit/>
          </a:bodyPr>
          <a:lstStyle/>
          <a:p>
            <a:pPr algn="ctr"/>
            <a:r>
              <a:rPr lang="en-US" sz="3400" b="1" dirty="0">
                <a:solidFill>
                  <a:srgbClr val="002060"/>
                </a:solidFill>
                <a:latin typeface="Cooper Std Black" pitchFamily="18" charset="0"/>
                <a:cs typeface="Times New Roman" pitchFamily="18" charset="0"/>
              </a:rPr>
              <a:t>To Know the Mother Church</a:t>
            </a:r>
            <a:endParaRPr lang="en-US" sz="3400" dirty="0">
              <a:solidFill>
                <a:srgbClr val="002060"/>
              </a:solidFill>
              <a:latin typeface="Cooper Std Black" pitchFamily="18" charset="0"/>
              <a:cs typeface="Times New Roman" pitchFamily="18" charset="0"/>
            </a:endParaRPr>
          </a:p>
        </p:txBody>
      </p:sp>
      <p:sp>
        <p:nvSpPr>
          <p:cNvPr id="5" name="Content Placeholder 2"/>
          <p:cNvSpPr>
            <a:spLocks noGrp="1"/>
          </p:cNvSpPr>
          <p:nvPr>
            <p:ph idx="1"/>
          </p:nvPr>
        </p:nvSpPr>
        <p:spPr>
          <a:xfrm>
            <a:off x="381000" y="1600200"/>
            <a:ext cx="8305800" cy="3638536"/>
          </a:xfrm>
        </p:spPr>
        <p:txBody>
          <a:bodyPr>
            <a:noAutofit/>
          </a:bodyPr>
          <a:lstStyle/>
          <a:p>
            <a:pPr marL="0" indent="0" algn="just">
              <a:buNone/>
            </a:pPr>
            <a:r>
              <a:rPr lang="en-US" sz="2000" dirty="0">
                <a:solidFill>
                  <a:schemeClr val="tx1"/>
                </a:solidFill>
                <a:latin typeface="Arial Narrow" pitchFamily="34" charset="0"/>
                <a:cs typeface="Times New Roman" pitchFamily="18" charset="0"/>
              </a:rPr>
              <a:t>	The Bishops who administered the Archdiocese of </a:t>
            </a:r>
            <a:r>
              <a:rPr lang="en-US" sz="2000" dirty="0" err="1">
                <a:solidFill>
                  <a:schemeClr val="tx1"/>
                </a:solidFill>
                <a:latin typeface="Arial Narrow" pitchFamily="34" charset="0"/>
                <a:cs typeface="Times New Roman" pitchFamily="18" charset="0"/>
              </a:rPr>
              <a:t>Angamaly</a:t>
            </a:r>
            <a:r>
              <a:rPr lang="en-US" sz="2000" dirty="0">
                <a:solidFill>
                  <a:schemeClr val="tx1"/>
                </a:solidFill>
                <a:latin typeface="Arial Narrow" pitchFamily="34" charset="0"/>
                <a:cs typeface="Times New Roman" pitchFamily="18" charset="0"/>
              </a:rPr>
              <a:t> wanted to put into practice the canons of the Synod of </a:t>
            </a:r>
            <a:r>
              <a:rPr lang="en-US" sz="2000" dirty="0" err="1">
                <a:solidFill>
                  <a:schemeClr val="tx1"/>
                </a:solidFill>
                <a:latin typeface="Arial Narrow" pitchFamily="34" charset="0"/>
                <a:cs typeface="Times New Roman" pitchFamily="18" charset="0"/>
              </a:rPr>
              <a:t>Diamper</a:t>
            </a:r>
            <a:r>
              <a:rPr lang="en-US" sz="2000" dirty="0">
                <a:solidFill>
                  <a:schemeClr val="tx1"/>
                </a:solidFill>
                <a:latin typeface="Arial Narrow" pitchFamily="34" charset="0"/>
                <a:cs typeface="Times New Roman" pitchFamily="18" charset="0"/>
              </a:rPr>
              <a:t> (</a:t>
            </a:r>
            <a:r>
              <a:rPr lang="en-US" sz="2000" dirty="0" err="1">
                <a:solidFill>
                  <a:schemeClr val="tx1"/>
                </a:solidFill>
                <a:latin typeface="Arial Narrow" pitchFamily="34" charset="0"/>
                <a:cs typeface="Times New Roman" pitchFamily="18" charset="0"/>
              </a:rPr>
              <a:t>Udayamperur</a:t>
            </a:r>
            <a:r>
              <a:rPr lang="en-US" sz="2000" dirty="0">
                <a:solidFill>
                  <a:schemeClr val="tx1"/>
                </a:solidFill>
                <a:latin typeface="Arial Narrow" pitchFamily="34" charset="0"/>
                <a:cs typeface="Times New Roman" pitchFamily="18" charset="0"/>
              </a:rPr>
              <a:t>). This paved the way towards division in the Church. In the mean time Bishop </a:t>
            </a:r>
            <a:r>
              <a:rPr lang="en-US" sz="2000" dirty="0" err="1">
                <a:solidFill>
                  <a:schemeClr val="tx1"/>
                </a:solidFill>
                <a:latin typeface="Arial Narrow" pitchFamily="34" charset="0"/>
                <a:cs typeface="Times New Roman" pitchFamily="18" charset="0"/>
              </a:rPr>
              <a:t>Ahathullah</a:t>
            </a:r>
            <a:r>
              <a:rPr lang="en-US" sz="2000" dirty="0">
                <a:solidFill>
                  <a:schemeClr val="tx1"/>
                </a:solidFill>
                <a:latin typeface="Arial Narrow" pitchFamily="34" charset="0"/>
                <a:cs typeface="Times New Roman" pitchFamily="18" charset="0"/>
              </a:rPr>
              <a:t> from Syria sent a letter to the Archdeacon through some pilgrims. The letter contained the message that he was being sent by the Pope with the power of shepherding the Malabar Church and that the Archdeacon should make arrangements for him to take over the administration of the Church. The Jesuits who were against this movement put him in the ship for Portugal. Hearing this, the Archdeacon and thousands of faithful rushed to the Cochin Port. They were not permitted to see the Bishop. Moreover they sailed the Bishop off without touching the Cochin Port. Greatly disappointed at the conduct of the Jesuits, the Archdeacon and his followers rushed to the church at </a:t>
            </a:r>
            <a:r>
              <a:rPr lang="en-US" sz="2000" dirty="0" err="1">
                <a:solidFill>
                  <a:schemeClr val="tx1"/>
                </a:solidFill>
                <a:latin typeface="Arial Narrow" pitchFamily="34" charset="0"/>
                <a:cs typeface="Times New Roman" pitchFamily="18" charset="0"/>
              </a:rPr>
              <a:t>Mattancherry</a:t>
            </a:r>
            <a:r>
              <a:rPr lang="en-US" sz="2000" dirty="0">
                <a:solidFill>
                  <a:schemeClr val="tx1"/>
                </a:solidFill>
                <a:latin typeface="Arial Narrow" pitchFamily="34" charset="0"/>
                <a:cs typeface="Times New Roman" pitchFamily="18" charset="0"/>
              </a:rPr>
              <a:t> and tied a tug to the cross in front of the church and holding the tug took an oath that they would not any longer remain under the Jesuit administration. This is the well known “ </a:t>
            </a:r>
            <a:r>
              <a:rPr lang="en-US" sz="2000" dirty="0" err="1">
                <a:solidFill>
                  <a:schemeClr val="tx1"/>
                </a:solidFill>
                <a:latin typeface="Arial Narrow" pitchFamily="34" charset="0"/>
                <a:cs typeface="Times New Roman" pitchFamily="18" charset="0"/>
              </a:rPr>
              <a:t>Koonan</a:t>
            </a:r>
            <a:r>
              <a:rPr lang="en-US" sz="2000" dirty="0">
                <a:solidFill>
                  <a:schemeClr val="tx1"/>
                </a:solidFill>
                <a:latin typeface="Arial Narrow" pitchFamily="34" charset="0"/>
                <a:cs typeface="Times New Roman" pitchFamily="18" charset="0"/>
              </a:rPr>
              <a:t> Cross 	Oath' (</a:t>
            </a:r>
            <a:r>
              <a:rPr lang="en-US" sz="2000" dirty="0" err="1">
                <a:solidFill>
                  <a:schemeClr val="tx1"/>
                </a:solidFill>
                <a:latin typeface="Arial Narrow" pitchFamily="34" charset="0"/>
                <a:cs typeface="Times New Roman" pitchFamily="18" charset="0"/>
              </a:rPr>
              <a:t>Koonan</a:t>
            </a:r>
            <a:r>
              <a:rPr lang="en-US" sz="2000" dirty="0">
                <a:solidFill>
                  <a:schemeClr val="tx1"/>
                </a:solidFill>
                <a:latin typeface="Arial Narrow" pitchFamily="34" charset="0"/>
                <a:cs typeface="Times New Roman" pitchFamily="18" charset="0"/>
              </a:rPr>
              <a:t> </a:t>
            </a:r>
            <a:r>
              <a:rPr lang="en-US" sz="2000" dirty="0" err="1">
                <a:solidFill>
                  <a:schemeClr val="tx1"/>
                </a:solidFill>
                <a:latin typeface="Arial Narrow" pitchFamily="34" charset="0"/>
                <a:cs typeface="Times New Roman" pitchFamily="18" charset="0"/>
              </a:rPr>
              <a:t>Kurisu</a:t>
            </a:r>
            <a:r>
              <a:rPr lang="en-US" sz="2000" dirty="0">
                <a:solidFill>
                  <a:schemeClr val="tx1"/>
                </a:solidFill>
                <a:latin typeface="Arial Narrow" pitchFamily="34" charset="0"/>
                <a:cs typeface="Times New Roman" pitchFamily="18" charset="0"/>
              </a:rPr>
              <a:t> </a:t>
            </a:r>
            <a:r>
              <a:rPr lang="en-US" sz="2000" dirty="0" err="1">
                <a:solidFill>
                  <a:schemeClr val="tx1"/>
                </a:solidFill>
                <a:latin typeface="Arial Narrow" pitchFamily="34" charset="0"/>
                <a:cs typeface="Times New Roman" pitchFamily="18" charset="0"/>
              </a:rPr>
              <a:t>Sathayam</a:t>
            </a:r>
            <a:r>
              <a:rPr lang="en-US" sz="2000" dirty="0">
                <a:solidFill>
                  <a:schemeClr val="tx1"/>
                </a:solidFill>
                <a:latin typeface="Arial Narrow" pitchFamily="34" charset="0"/>
                <a:cs typeface="Times New Roman" pitchFamily="18" charset="0"/>
              </a:rPr>
              <a:t>). This took place on the 3rd January 1653.</a:t>
            </a:r>
          </a:p>
        </p:txBody>
      </p:sp>
      <p:sp>
        <p:nvSpPr>
          <p:cNvPr id="16" name="L-Shape 15"/>
          <p:cNvSpPr/>
          <p:nvPr/>
        </p:nvSpPr>
        <p:spPr>
          <a:xfrm>
            <a:off x="8610600" y="609600"/>
            <a:ext cx="457200" cy="457200"/>
          </a:xfrm>
          <a:prstGeom prst="corner">
            <a:avLst>
              <a:gd name="adj1" fmla="val 28481"/>
              <a:gd name="adj2" fmla="val 24684"/>
            </a:avLst>
          </a:prstGeom>
          <a:solidFill>
            <a:srgbClr val="99CC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L-Shape 16"/>
          <p:cNvSpPr/>
          <p:nvPr/>
        </p:nvSpPr>
        <p:spPr>
          <a:xfrm rot="5400000">
            <a:off x="8610600" y="5715000"/>
            <a:ext cx="457200" cy="457200"/>
          </a:xfrm>
          <a:prstGeom prst="corner">
            <a:avLst>
              <a:gd name="adj1" fmla="val 28481"/>
              <a:gd name="adj2" fmla="val 24684"/>
            </a:avLst>
          </a:prstGeom>
          <a:solidFill>
            <a:srgbClr val="99CC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L-Shape 17"/>
          <p:cNvSpPr/>
          <p:nvPr/>
        </p:nvSpPr>
        <p:spPr>
          <a:xfrm rot="10800000">
            <a:off x="76200" y="5715000"/>
            <a:ext cx="457200" cy="457200"/>
          </a:xfrm>
          <a:prstGeom prst="corner">
            <a:avLst>
              <a:gd name="adj1" fmla="val 28481"/>
              <a:gd name="adj2" fmla="val 24684"/>
            </a:avLst>
          </a:prstGeom>
          <a:solidFill>
            <a:srgbClr val="99CC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L-Shape 18"/>
          <p:cNvSpPr/>
          <p:nvPr/>
        </p:nvSpPr>
        <p:spPr>
          <a:xfrm rot="16200000">
            <a:off x="76200" y="609600"/>
            <a:ext cx="457200" cy="457200"/>
          </a:xfrm>
          <a:prstGeom prst="corner">
            <a:avLst>
              <a:gd name="adj1" fmla="val 28481"/>
              <a:gd name="adj2" fmla="val 24684"/>
            </a:avLst>
          </a:prstGeom>
          <a:solidFill>
            <a:srgbClr val="99CC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76200" y="609600"/>
            <a:ext cx="228600" cy="228600"/>
          </a:xfrm>
          <a:prstGeom prst="rect">
            <a:avLst/>
          </a:prstGeom>
          <a:solidFill>
            <a:srgbClr val="99CC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76200" y="5943600"/>
            <a:ext cx="228600" cy="228600"/>
          </a:xfrm>
          <a:prstGeom prst="rect">
            <a:avLst/>
          </a:prstGeom>
          <a:solidFill>
            <a:srgbClr val="99CC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8839200" y="5943600"/>
            <a:ext cx="228600" cy="228600"/>
          </a:xfrm>
          <a:prstGeom prst="rect">
            <a:avLst/>
          </a:prstGeom>
          <a:solidFill>
            <a:srgbClr val="99CC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8839200" y="609600"/>
            <a:ext cx="228600" cy="228600"/>
          </a:xfrm>
          <a:prstGeom prst="rect">
            <a:avLst/>
          </a:prstGeom>
          <a:solidFill>
            <a:srgbClr val="99CC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143000"/>
            <a:ext cx="9144000" cy="5029200"/>
          </a:xfrm>
          <a:prstGeom prst="rect">
            <a:avLst/>
          </a:prstGeom>
          <a:gradFill flip="none" rotWithShape="1">
            <a:gsLst>
              <a:gs pos="0">
                <a:srgbClr val="6699FF">
                  <a:tint val="66000"/>
                  <a:satMod val="160000"/>
                </a:srgbClr>
              </a:gs>
              <a:gs pos="50000">
                <a:srgbClr val="6699FF">
                  <a:tint val="44500"/>
                  <a:satMod val="160000"/>
                </a:srgbClr>
              </a:gs>
              <a:gs pos="100000">
                <a:srgbClr val="6699FF">
                  <a:tint val="23500"/>
                  <a:satMod val="160000"/>
                </a:srgbClr>
              </a:gs>
            </a:gsLst>
            <a:lin ang="5400000" scaled="1"/>
            <a:tileRect/>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143000"/>
            <a:ext cx="9144000" cy="838200"/>
          </a:xfrm>
        </p:spPr>
        <p:txBody>
          <a:bodyPr>
            <a:normAutofit/>
          </a:bodyPr>
          <a:lstStyle/>
          <a:p>
            <a:pPr algn="ctr"/>
            <a:r>
              <a:rPr lang="en-US" sz="3500" b="1" dirty="0">
                <a:solidFill>
                  <a:srgbClr val="FF0000"/>
                </a:solidFill>
                <a:latin typeface="Cooper Std Black" pitchFamily="18" charset="0"/>
                <a:cs typeface="Times New Roman" pitchFamily="18" charset="0"/>
              </a:rPr>
              <a:t>Questions</a:t>
            </a:r>
          </a:p>
        </p:txBody>
      </p:sp>
      <p:sp>
        <p:nvSpPr>
          <p:cNvPr id="5" name="Content Placeholder 2"/>
          <p:cNvSpPr>
            <a:spLocks noGrp="1"/>
          </p:cNvSpPr>
          <p:nvPr>
            <p:ph idx="1"/>
          </p:nvPr>
        </p:nvSpPr>
        <p:spPr>
          <a:xfrm>
            <a:off x="381000" y="2438400"/>
            <a:ext cx="8382000" cy="2209800"/>
          </a:xfrm>
        </p:spPr>
        <p:txBody>
          <a:bodyPr>
            <a:noAutofit/>
          </a:bodyPr>
          <a:lstStyle/>
          <a:p>
            <a:pPr marL="347663" indent="-347663" algn="just">
              <a:buNone/>
            </a:pPr>
            <a:r>
              <a:rPr lang="en-US" sz="3000" dirty="0">
                <a:solidFill>
                  <a:schemeClr val="tx1"/>
                </a:solidFill>
                <a:latin typeface="Arial Narrow" pitchFamily="34" charset="0"/>
                <a:cs typeface="Times New Roman" pitchFamily="18" charset="0"/>
              </a:rPr>
              <a:t>1.	What is the hope that gives meaning to Christian life?</a:t>
            </a:r>
          </a:p>
          <a:p>
            <a:pPr marL="347663" indent="-347663" algn="just">
              <a:buNone/>
            </a:pPr>
            <a:r>
              <a:rPr lang="en-US" sz="3000" dirty="0">
                <a:solidFill>
                  <a:schemeClr val="tx1"/>
                </a:solidFill>
                <a:latin typeface="Arial Narrow" pitchFamily="34" charset="0"/>
                <a:cs typeface="Times New Roman" pitchFamily="18" charset="0"/>
              </a:rPr>
              <a:t>2.	How does the Christian life become a foretaste of life in heaven?</a:t>
            </a:r>
          </a:p>
          <a:p>
            <a:pPr marL="347663" indent="-347663" algn="just">
              <a:buNone/>
            </a:pPr>
            <a:r>
              <a:rPr lang="en-US" sz="3000" dirty="0">
                <a:solidFill>
                  <a:schemeClr val="tx1"/>
                </a:solidFill>
                <a:latin typeface="Arial Narrow" pitchFamily="34" charset="0"/>
                <a:cs typeface="Times New Roman" pitchFamily="18" charset="0"/>
              </a:rPr>
              <a:t>3.	How can we help our departed faithful?</a:t>
            </a:r>
          </a:p>
          <a:p>
            <a:pPr marL="347663" indent="-347663" algn="just">
              <a:buNone/>
            </a:pPr>
            <a:r>
              <a:rPr lang="en-US" sz="3000" dirty="0">
                <a:solidFill>
                  <a:schemeClr val="tx1"/>
                </a:solidFill>
                <a:latin typeface="Arial Narrow" pitchFamily="34" charset="0"/>
                <a:cs typeface="Times New Roman" pitchFamily="18" charset="0"/>
              </a:rPr>
              <a:t>4.	Explain, individual judgment and final judgment.</a:t>
            </a:r>
          </a:p>
          <a:p>
            <a:pPr marL="347663" indent="-347663" algn="just">
              <a:buNone/>
            </a:pPr>
            <a:r>
              <a:rPr lang="en-US" sz="3000" dirty="0">
                <a:solidFill>
                  <a:schemeClr val="tx1"/>
                </a:solidFill>
                <a:latin typeface="Arial Narrow" pitchFamily="34" charset="0"/>
                <a:cs typeface="Times New Roman" pitchFamily="18" charset="0"/>
              </a:rPr>
              <a:t>5.	Writes notes on : Heaven, Hell.</a:t>
            </a:r>
          </a:p>
        </p:txBody>
      </p:sp>
      <p:sp>
        <p:nvSpPr>
          <p:cNvPr id="7" name="Rectangle 6"/>
          <p:cNvSpPr/>
          <p:nvPr/>
        </p:nvSpPr>
        <p:spPr>
          <a:xfrm>
            <a:off x="0" y="1524000"/>
            <a:ext cx="2743200" cy="152400"/>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0800000">
            <a:off x="6400800" y="1524000"/>
            <a:ext cx="2743200" cy="152400"/>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2766060"/>
            <a:ext cx="8686800" cy="3939540"/>
          </a:xfrm>
          <a:prstGeom prst="rect">
            <a:avLst/>
          </a:prstGeom>
          <a:noFill/>
        </p:spPr>
        <p:txBody>
          <a:bodyPr wrap="square" rtlCol="0">
            <a:spAutoFit/>
          </a:bodyPr>
          <a:lstStyle/>
          <a:p>
            <a:pPr algn="just"/>
            <a:r>
              <a:rPr lang="en-US" sz="2500" dirty="0">
                <a:latin typeface="Arial Narrow" pitchFamily="34" charset="0"/>
                <a:cs typeface="Times New Roman" pitchFamily="18" charset="0"/>
              </a:rPr>
              <a:t>	Israel set out from Egypt. Their minds were filled with the memory of God's wonderful deeds that brought them liberation from slavery in Egypt. They ate the Passover Meal in haste and started off to the Promised Land of Canon. In the midst of the sea, the Lord prepared a way for them and they walked on the sea as on dry land. God was with them all through, during the day take a pillar of cloud and during the night like a pillar of fire. God looked after them during their journey providing them manna and locusts to eat, and water to drink. Under the able leadership of Moses and Joshua they journeyed like a pilgrim people to the promised land of Canon.</a:t>
            </a:r>
          </a:p>
        </p:txBody>
      </p:sp>
      <p:pic>
        <p:nvPicPr>
          <p:cNvPr id="4" name="Picture 2" descr="C:\Users\user\Desktop\Bitmap in Page 61-67(Lesson 10).cdr.jpg"/>
          <p:cNvPicPr>
            <a:picLocks noChangeAspect="1" noChangeArrowheads="1"/>
          </p:cNvPicPr>
          <p:nvPr/>
        </p:nvPicPr>
        <p:blipFill>
          <a:blip r:embed="rId2" cstate="print"/>
          <a:srcRect/>
          <a:stretch>
            <a:fillRect/>
          </a:stretch>
        </p:blipFill>
        <p:spPr bwMode="auto">
          <a:xfrm>
            <a:off x="1219201" y="0"/>
            <a:ext cx="6781799" cy="2656205"/>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4038600" y="191631"/>
            <a:ext cx="5105400" cy="2246769"/>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THE LAND OF CANAAN IS A SYMBOL OF THE KINGDOM OF GOD</a:t>
            </a:r>
          </a:p>
        </p:txBody>
      </p:sp>
      <p:sp>
        <p:nvSpPr>
          <p:cNvPr id="5" name="TextBox 4"/>
          <p:cNvSpPr txBox="1"/>
          <p:nvPr/>
        </p:nvSpPr>
        <p:spPr>
          <a:xfrm>
            <a:off x="152400" y="2381339"/>
            <a:ext cx="8839200" cy="4401205"/>
          </a:xfrm>
          <a:prstGeom prst="rect">
            <a:avLst/>
          </a:prstGeom>
          <a:noFill/>
        </p:spPr>
        <p:txBody>
          <a:bodyPr wrap="square" rtlCol="0">
            <a:spAutoFit/>
          </a:bodyPr>
          <a:lstStyle/>
          <a:p>
            <a:pPr algn="just"/>
            <a:r>
              <a:rPr lang="en-US" sz="2800" dirty="0">
                <a:latin typeface="Arial Narrow" pitchFamily="34" charset="0"/>
                <a:cs typeface="Times New Roman" pitchFamily="18" charset="0"/>
              </a:rPr>
              <a:t>	God had promised that He would give a land flowing with milk and honey to the descendants of Abraham (Gen. 12:7). It is to this land of Promise that Moses was leading God's people. They reached this land of promise at the end of a very painful Journey. They journeyed through the desert bearing the heat of the day and the biting cold of the night for forty long years. They had to face the attacks of the enemies, hunger, starvation, sickness and death during this long journey. Yet they continued their journey putting all these trust on God. The land of Canaan on the  promised  land is a symbol of the kingdom of God .</a:t>
            </a:r>
          </a:p>
        </p:txBody>
      </p:sp>
      <p:pic>
        <p:nvPicPr>
          <p:cNvPr id="2050" name="Picture 2" descr="I:\CLASS 8\LESSON 10\IMAGE\2.jpg"/>
          <p:cNvPicPr>
            <a:picLocks noChangeAspect="1" noChangeArrowheads="1"/>
          </p:cNvPicPr>
          <p:nvPr/>
        </p:nvPicPr>
        <p:blipFill>
          <a:blip r:embed="rId2" cstate="print"/>
          <a:srcRect/>
          <a:stretch>
            <a:fillRect/>
          </a:stretch>
        </p:blipFill>
        <p:spPr bwMode="auto">
          <a:xfrm>
            <a:off x="-1" y="0"/>
            <a:ext cx="4064001" cy="2286000"/>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2049"/>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THE PILGRIM NATURE OF THE CHURCH</a:t>
            </a:r>
          </a:p>
        </p:txBody>
      </p:sp>
      <p:sp>
        <p:nvSpPr>
          <p:cNvPr id="5" name="TextBox 4"/>
          <p:cNvSpPr txBox="1"/>
          <p:nvPr/>
        </p:nvSpPr>
        <p:spPr>
          <a:xfrm>
            <a:off x="152400" y="1219200"/>
            <a:ext cx="8839200" cy="5478423"/>
          </a:xfrm>
          <a:prstGeom prst="rect">
            <a:avLst/>
          </a:prstGeom>
          <a:noFill/>
        </p:spPr>
        <p:txBody>
          <a:bodyPr wrap="square" rtlCol="0">
            <a:spAutoFit/>
          </a:bodyPr>
          <a:lstStyle/>
          <a:p>
            <a:pPr algn="just"/>
            <a:r>
              <a:rPr lang="en-US" sz="2500" dirty="0">
                <a:latin typeface="Arial Narrow" pitchFamily="34" charset="0"/>
                <a:cs typeface="Times New Roman" pitchFamily="18" charset="0"/>
              </a:rPr>
              <a:t>	</a:t>
            </a:r>
            <a:r>
              <a:rPr lang="en-US" sz="2500" dirty="0">
                <a:solidFill>
                  <a:srgbClr val="FF00FF"/>
                </a:solidFill>
                <a:latin typeface="Arial Narrow" pitchFamily="34" charset="0"/>
                <a:cs typeface="Times New Roman" pitchFamily="18" charset="0"/>
              </a:rPr>
              <a:t>Christian life is a pilgrimage; it is a journey from the slavery of sin leading to the heavenly Canaan, a land of promise. A pilgrimage is a journey towards a holy place on a place of religious significance.</a:t>
            </a:r>
            <a:r>
              <a:rPr lang="en-US" sz="2500" dirty="0">
                <a:latin typeface="Arial Narrow" pitchFamily="34" charset="0"/>
                <a:cs typeface="Times New Roman" pitchFamily="18" charset="0"/>
              </a:rPr>
              <a:t> It is usually a journey undertaken with many difficulties. But, by the end of the pilgrimage when we reach the holy place, it will be a wonderful experience of joy and delight. In the same way our pilgrimage to heaven involves many difficulties and trials but at the end, when we reach heaven we enjoy eternally the bliss of the Paradise. Heaven is the real and perfect experience of salvation towards which the entire humanity moves with eager longing. This salvation is made possible through Jesus and in Jesus. Jesus revealed to us that there are many rooms in His Father's house and that he would take us there. (John: 14:2-6). </a:t>
            </a:r>
            <a:r>
              <a:rPr lang="en-US" sz="2500" dirty="0">
                <a:solidFill>
                  <a:srgbClr val="FF00FF"/>
                </a:solidFill>
                <a:latin typeface="Arial Narrow" pitchFamily="34" charset="0"/>
                <a:cs typeface="Times New Roman" pitchFamily="18" charset="0"/>
              </a:rPr>
              <a:t>Hence, Christians are a people who move forward with eager longing for heaven and the bliss of Paradise. It is this hope of eternal life, which gives meaning to Christian Life.</a:t>
            </a: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685800"/>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CHRISTIAN LIFE IS A FORETASTE OF HEAVEN</a:t>
            </a:r>
          </a:p>
        </p:txBody>
      </p:sp>
      <p:sp>
        <p:nvSpPr>
          <p:cNvPr id="5" name="TextBox 4"/>
          <p:cNvSpPr txBox="1"/>
          <p:nvPr/>
        </p:nvSpPr>
        <p:spPr>
          <a:xfrm>
            <a:off x="152400" y="2362200"/>
            <a:ext cx="8839200" cy="3785652"/>
          </a:xfrm>
          <a:prstGeom prst="rect">
            <a:avLst/>
          </a:prstGeom>
          <a:noFill/>
        </p:spPr>
        <p:txBody>
          <a:bodyPr wrap="square" rtlCol="0">
            <a:spAutoFit/>
          </a:bodyPr>
          <a:lstStyle/>
          <a:p>
            <a:pPr algn="just"/>
            <a:r>
              <a:rPr lang="en-US" sz="3000" dirty="0">
                <a:latin typeface="Arial Narrow" pitchFamily="34" charset="0"/>
                <a:cs typeface="Times New Roman" pitchFamily="18" charset="0"/>
              </a:rPr>
              <a:t>	Christian Life means our union with Jesus Christ. </a:t>
            </a:r>
            <a:r>
              <a:rPr lang="en-US" sz="3000" dirty="0">
                <a:solidFill>
                  <a:srgbClr val="FF00FF"/>
                </a:solidFill>
                <a:latin typeface="Arial Narrow" pitchFamily="34" charset="0"/>
                <a:cs typeface="Times New Roman" pitchFamily="18" charset="0"/>
              </a:rPr>
              <a:t>It is a state in which we are in Christ and He is in us. A complete and final realization of this union with Christ is heaven. </a:t>
            </a:r>
            <a:r>
              <a:rPr lang="en-US" sz="3000" dirty="0">
                <a:latin typeface="Arial Narrow" pitchFamily="34" charset="0"/>
                <a:cs typeface="Times New Roman" pitchFamily="18" charset="0"/>
              </a:rPr>
              <a:t>We will see God face to face in heaven and we will live in union with Him eternally enjoying beatific vision. As Pascal the apostle says, we see Him now as if in a mirror faintly, but then we shall see Him face to face; now we know Him in part, but then we shall understand him fully. (1. Cor. 13:13).</a:t>
            </a: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533400" y="533400"/>
            <a:ext cx="8077200" cy="5632311"/>
          </a:xfrm>
          <a:prstGeom prst="rect">
            <a:avLst/>
          </a:prstGeom>
          <a:noFill/>
        </p:spPr>
        <p:txBody>
          <a:bodyPr wrap="square" rtlCol="0">
            <a:spAutoFit/>
          </a:bodyPr>
          <a:lstStyle/>
          <a:p>
            <a:pPr algn="just"/>
            <a:r>
              <a:rPr lang="en-US" sz="3000" dirty="0">
                <a:latin typeface="Arial Narrow" pitchFamily="34" charset="0"/>
                <a:cs typeface="Times New Roman" pitchFamily="18" charset="0"/>
              </a:rPr>
              <a:t>	Life in heaven as something spiritual, having nothing to do with flesh and blood or other material realities. There will be no desires of the flesh in heaven, as life in heaven is spiritual. While here on earth, in real Christian life, we can set a fare task of heaven, provided we live according to the promptings of the Spirit. Peace and happiness are the fruits of the Spirit which the presence of the Holy Spirit ensures in our lives. Enjoying peace and happiness here on earth through the presence of the Holy Spirit, is an experience of heavenly life – only in small measures here, but this is full measure.</a:t>
            </a: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304800" y="1551087"/>
            <a:ext cx="8610600" cy="5093702"/>
          </a:xfrm>
          <a:prstGeom prst="rect">
            <a:avLst/>
          </a:prstGeom>
          <a:noFill/>
        </p:spPr>
        <p:txBody>
          <a:bodyPr wrap="square" rtlCol="0">
            <a:spAutoFit/>
          </a:bodyPr>
          <a:lstStyle/>
          <a:p>
            <a:pPr algn="just"/>
            <a:r>
              <a:rPr lang="en-US" sz="2500" dirty="0">
                <a:latin typeface="Arial Narrow" pitchFamily="34" charset="0"/>
                <a:cs typeface="Times New Roman" pitchFamily="18" charset="0"/>
              </a:rPr>
              <a:t>	</a:t>
            </a:r>
            <a:r>
              <a:rPr lang="en-US" sz="2500" dirty="0">
                <a:solidFill>
                  <a:srgbClr val="FF00FF"/>
                </a:solidFill>
                <a:latin typeface="Arial Narrow" pitchFamily="34" charset="0"/>
                <a:cs typeface="Times New Roman" pitchFamily="18" charset="0"/>
              </a:rPr>
              <a:t>It is God's will that man must die and after death subject himself / herself to God's judgment.</a:t>
            </a:r>
            <a:r>
              <a:rPr lang="en-US" sz="2500" dirty="0">
                <a:latin typeface="Arial Narrow" pitchFamily="34" charset="0"/>
                <a:cs typeface="Times New Roman" pitchFamily="18" charset="0"/>
              </a:rPr>
              <a:t> The Old Testament presents death as the natural end of man (Job 5:26). Death is also depicted in the Old Testament as the power that takes away life. It is the time when the soul returns to God, its source (</a:t>
            </a:r>
            <a:r>
              <a:rPr lang="en-US" sz="2500" dirty="0" err="1">
                <a:latin typeface="Arial Narrow" pitchFamily="34" charset="0"/>
                <a:cs typeface="Times New Roman" pitchFamily="18" charset="0"/>
              </a:rPr>
              <a:t>Ecl</a:t>
            </a:r>
            <a:r>
              <a:rPr lang="en-US" sz="2500" dirty="0">
                <a:latin typeface="Arial Narrow" pitchFamily="34" charset="0"/>
                <a:cs typeface="Times New Roman" pitchFamily="18" charset="0"/>
              </a:rPr>
              <a:t>. 12:7).</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a:t>
            </a:r>
            <a:r>
              <a:rPr lang="en-US" sz="2500" dirty="0">
                <a:solidFill>
                  <a:srgbClr val="FF00FF"/>
                </a:solidFill>
                <a:latin typeface="Arial Narrow" pitchFamily="34" charset="0"/>
                <a:cs typeface="Times New Roman" pitchFamily="18" charset="0"/>
              </a:rPr>
              <a:t>The New Testament takes a fresh look at death and gives it a new meaning. It teaches us that we have gained eternal life through Jesus Christ who conquered death.</a:t>
            </a:r>
            <a:r>
              <a:rPr lang="en-US" sz="2500" dirty="0">
                <a:latin typeface="Arial Narrow" pitchFamily="34" charset="0"/>
                <a:cs typeface="Times New Roman" pitchFamily="18" charset="0"/>
              </a:rPr>
              <a:t> What we are concerned about here is not physical life, but spiritual life. In St. Paul's view, death is a gain as it is a passage from the mortal nature of man to the immortal, eternal glory. It is a Passover from what is corruptible to what is incorruptible, from what is  earthly to what is heavenly.</a:t>
            </a:r>
          </a:p>
        </p:txBody>
      </p:sp>
      <p:sp>
        <p:nvSpPr>
          <p:cNvPr id="4" name="TextBox 3"/>
          <p:cNvSpPr txBox="1"/>
          <p:nvPr/>
        </p:nvSpPr>
        <p:spPr>
          <a:xfrm>
            <a:off x="0" y="208002"/>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DEATH: THE GATEWAY TO ETERNITY</a:t>
            </a: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CLASS 8\LESSON 10\IMAGE\5 copy.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1189</TotalTime>
  <Words>203</Words>
  <Application>Microsoft Office PowerPoint</Application>
  <PresentationFormat>On-screen Show (4:3)</PresentationFormat>
  <Paragraphs>64</Paragraphs>
  <Slides>29</Slides>
  <Notes>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Word of God:  to Read and  Meditate</vt:lpstr>
      <vt:lpstr>Word of God to Remember </vt:lpstr>
      <vt:lpstr>Let us Pray</vt:lpstr>
      <vt:lpstr>My Resolution</vt:lpstr>
      <vt:lpstr>To Think with the Church</vt:lpstr>
      <vt:lpstr>To Know the Mother Church</vt:lpstr>
      <vt:lpstr>Questions</vt:lpstr>
      <vt:lpstr>Slide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portex8</dc:creator>
  <cp:lastModifiedBy>Administrator</cp:lastModifiedBy>
  <cp:revision>321</cp:revision>
  <dcterms:created xsi:type="dcterms:W3CDTF">2009-12-14T09:57:33Z</dcterms:created>
  <dcterms:modified xsi:type="dcterms:W3CDTF">2015-10-16T07:11:03Z</dcterms:modified>
</cp:coreProperties>
</file>